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Gill Sans" panose="020B0502020104020203" pitchFamily="34" charset="-79"/>
      <p:regular r:id="rId20"/>
      <p:bold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8/LfdRdAkmAQ4ppDntf86JbnaA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ota Takeshima" initials="" lastIdx="9" clrIdx="0"/>
  <p:cmAuthor id="1" name="Felipe Buchbinder" initials="" lastIdx="4" clrIdx="1"/>
  <p:cmAuthor id="2" name="Young Kyung Kim"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94761"/>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1-11T18:19:42.336" idx="1">
    <p:pos x="0" y="387"/>
    <p:text>The below also might help.
Buildings account for 40% of global energy use, 30% of global green house gas emissions. In the US, they consums 70% of electricity. from the  Ph.D defense video.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xBBc1A"/>
      </p:ext>
    </p:extLst>
  </p:cm>
  <p:cm authorId="1" dt="2020-11-11T17:38:11.293" idx="1">
    <p:pos x="0" y="387"/>
    <p:text>I think this is very interesting, and it is definitely something we should put in our paper. But, since we only have 10 minutes to present, I'm a bit worried of spending too much time on this slide.</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PWBN5c"/>
      </p:ext>
    </p:extLst>
  </p:cm>
  <p:cm authorId="0" dt="2020-11-11T18:19:42.336" idx="2">
    <p:pos x="0" y="387"/>
    <p:text>Okay, I got it!</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PvzDtc"/>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0-11-11T05:20:12.639" idx="3">
    <p:pos x="366" y="442"/>
    <p:text>Before this slide, will we explain why do we want to use RL as Dr. Ma suggested? The figure I put outside this slide is the same content from the original Ph.D defense videl.</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xBBcuE"/>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0-11-11T18:16:01.419" idx="4">
    <p:pos x="366" y="1373"/>
    <p:text>In addition to them, weather condition(temp, diffuse solar radiation, and their prediction) and current energy gen/consumption also composes the state variable.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xBBc0A"/>
      </p:ext>
    </p:extLst>
  </p:cm>
  <p:cm authorId="1" dt="2020-11-11T16:43:32.588" idx="2">
    <p:pos x="366" y="1373"/>
    <p:text>I think you can say that, but putting it in the slides will make it very cramped, don't you think?</p:text>
    <p:extLst>
      <p:ext uri="{C676402C-5697-4E1C-873F-D02D1690AC5C}">
        <p15:threadingInfo xmlns:p15="http://schemas.microsoft.com/office/powerpoint/2012/main" timeZoneBias="0">
          <p15:parentCm authorId="0" idx="4"/>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vn_Odw"/>
      </p:ext>
    </p:extLst>
  </p:cm>
  <p:cm authorId="0" dt="2020-11-11T18:16:01.419" idx="5">
    <p:pos x="366" y="1373"/>
    <p:text>I agree. I'll explain orally.</p:text>
    <p:extLst>
      <p:ext uri="{C676402C-5697-4E1C-873F-D02D1690AC5C}">
        <p15:threadingInfo xmlns:p15="http://schemas.microsoft.com/office/powerpoint/2012/main" timeZoneBias="0">
          <p15:parentCm authorId="0" idx="4"/>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PvzDs0"/>
      </p:ext>
    </p:extLst>
  </p:cm>
  <p:cm authorId="0" dt="2020-11-11T18:18:51.392" idx="6">
    <p:pos x="4419" y="1348"/>
    <p:text>@Felipe using this figure should I explain the state space and that the agent try to choose a better state that maximize future reward (minimize electricity demand or cost)?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xBBcu4"/>
      </p:ext>
    </p:extLst>
  </p:cm>
  <p:cm authorId="1" dt="2020-11-11T16:42:02.370" idx="3">
    <p:pos x="4419" y="1348"/>
    <p:text>I was thinking something like this (but that's just a suggestion. Feel free to accept it or not):
"At any given time, the building has a certain amount of cold water and hot water stored. That's his state. The building can then change his state, for example, by increasing the amount of cold water, as we see here. This will be a good thing if temperature rises and the cost of electricity increases, because he will be able to use this cold water to cool it down. This will be a bad thing if temperature falls or electricity becomes cheap"</p:text>
    <p:extLst>
      <p:ext uri="{C676402C-5697-4E1C-873F-D02D1690AC5C}">
        <p15:threadingInfo xmlns:p15="http://schemas.microsoft.com/office/powerpoint/2012/main" timeZoneBias="0">
          <p15:parentCm authorId="0" idx="6"/>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vn_OdY"/>
      </p:ext>
    </p:extLst>
  </p:cm>
  <p:cm authorId="0" dt="2020-11-11T18:18:51.392" idx="7">
    <p:pos x="4419" y="1348"/>
    <p:text>Thank you for showing more understandable example. I use your sentences to explain state transition with this figure!</p:text>
    <p:extLst>
      <p:ext uri="{C676402C-5697-4E1C-873F-D02D1690AC5C}">
        <p15:threadingInfo xmlns:p15="http://schemas.microsoft.com/office/powerpoint/2012/main" timeZoneBias="0">
          <p15:parentCm authorId="0" idx="6"/>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PvzDt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1-11T18:14:42.358" idx="4">
    <p:pos x="366" y="1373"/>
    <p:text>Shota, is this what you had in mind? I loved your suggestion! Looks much better as it is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vn_OeU"/>
      </p:ext>
    </p:extLst>
  </p:cm>
  <p:cm authorId="0" dt="2020-11-11T18:14:42.358" idx="8">
    <p:pos x="366" y="1373"/>
    <p:text>Yes, thank you for writing!</p:text>
    <p:extLst>
      <p:ext uri="{C676402C-5697-4E1C-873F-D02D1690AC5C}">
        <p15:threadingInfo xmlns:p15="http://schemas.microsoft.com/office/powerpoint/2012/main" timeZoneBias="0">
          <p15:parentCm authorId="1" idx="4"/>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PvzDsY"/>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0-11-11T06:00:38.954" idx="9">
    <p:pos x="57" y="4358"/>
    <p:text>I added the citation. If it is not necessary, please remove it.</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xBBczs"/>
      </p:ext>
    </p:extLst>
  </p:cm>
  <p:cm authorId="2" dt="2020-11-11T17:14:41.695" idx="1">
    <p:pos x="6027" y="-342"/>
    <p:text>thank you for adding the citation!</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QCXsN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Our next step was to replicate this original paper and understand how the algorithm works, especially look at its limitation to make improvement.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One of the purpose of this paper was whether sharing information on electricity consumption among agents would make agents to make better decision in electricity consumption.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If we look at the reward function table on the right we would be able to see r1, r2, and r3 and they are the baseline reward function without sharing information. It punishes the agent when it consumes more generate more electricity. R marl is the reward function that original scholar came up with to share information among agents. Now this reward function not only consider consumption of individual agent but also consider consumption of entire district. This reward function only punishes the agent when the individual and whole district consume more than generate electricity.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The left figure in the slide is a pipeline that original scholar used to train and evaluate </a:t>
            </a:r>
            <a:r>
              <a:rPr lang="en-US" sz="1200" b="0" i="0" u="none" strike="noStrike" cap="none" dirty="0" err="1">
                <a:solidFill>
                  <a:schemeClr val="dk1"/>
                </a:solidFill>
                <a:effectLst/>
                <a:latin typeface="Calibri"/>
                <a:ea typeface="Calibri"/>
                <a:cs typeface="Calibri"/>
                <a:sym typeface="Calibri"/>
              </a:rPr>
              <a:t>rl</a:t>
            </a:r>
            <a:r>
              <a:rPr lang="en-US" sz="1200" b="0" i="0" u="none" strike="noStrike" cap="none" dirty="0">
                <a:solidFill>
                  <a:schemeClr val="dk1"/>
                </a:solidFill>
                <a:effectLst/>
                <a:latin typeface="Calibri"/>
                <a:ea typeface="Calibri"/>
                <a:cs typeface="Calibri"/>
                <a:sym typeface="Calibri"/>
              </a:rPr>
              <a:t> algorithm. It will first generate some states from the simulator and would use </a:t>
            </a:r>
            <a:r>
              <a:rPr lang="en-US" sz="1200" b="0" i="0" u="none" strike="noStrike" cap="none" dirty="0" err="1">
                <a:solidFill>
                  <a:schemeClr val="dk1"/>
                </a:solidFill>
                <a:effectLst/>
                <a:latin typeface="Calibri"/>
                <a:ea typeface="Calibri"/>
                <a:cs typeface="Calibri"/>
                <a:sym typeface="Calibri"/>
              </a:rPr>
              <a:t>pca</a:t>
            </a:r>
            <a:r>
              <a:rPr lang="en-US" sz="1200" b="0" i="0" u="none" strike="noStrike" cap="none" dirty="0">
                <a:solidFill>
                  <a:schemeClr val="dk1"/>
                </a:solidFill>
                <a:effectLst/>
                <a:latin typeface="Calibri"/>
                <a:ea typeface="Calibri"/>
                <a:cs typeface="Calibri"/>
                <a:sym typeface="Calibri"/>
              </a:rPr>
              <a:t> to reduce dimension by 75%. It will gradient boosting decision tree to estimate electricity consumption of entire district, which is information sharing part. Use states and estimate as input to actor network to generate new actions. This action will be inserted into simulator to create new states and reward. For each simulation we will save states, estimates, action, and reward into replay buffer, which will be used later use to update critic and actor network.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We used SAC, critique network will approximate each state-action value and action network will predict an action that will generate most reward from looking at state-action value. </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We were able to replicate the results. If we look at the line graph, x-axis represent each epoch or each year of simulation. Y-axis represent a score, which is the average score of five different objectives as listed right side. Basically objective is to smooth the demand curve and decrease electricity consumption as much as possible. The score for each objective is not actual score but relative performance compared to rule-based controller, which makes decision to consume electricity at 8 pm at every case. If the algorithm score more than 1, then it means it is doing worse than rule-based controller and vice versa.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As we could see in the lines for three baseline algorithm, the higher power reward function tends to do a better job, in other word punishing more for consuming more electricity tend to result in better policy. Furthermore, from the graph we could Marlisa outperforms all those baseline model. </a:t>
            </a:r>
          </a:p>
          <a:p>
            <a:pPr marL="0" lvl="0" indent="0" algn="l" rtl="0">
              <a:spcBef>
                <a:spcPts val="0"/>
              </a:spcBef>
              <a:spcAft>
                <a:spcPts val="0"/>
              </a:spcAft>
              <a:buNone/>
            </a:pPr>
            <a:endParaRPr dirty="0"/>
          </a:p>
        </p:txBody>
      </p:sp>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8f2e9a5d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Our goal for next semester is to improve the model. First looking at highlighted box on the diagram for the pipeline, we could make some improvement with techniques that they had used. Instead of using </a:t>
            </a:r>
            <a:r>
              <a:rPr lang="en-US" sz="1200" b="0" i="0" u="none" strike="noStrike" cap="none" dirty="0" err="1">
                <a:solidFill>
                  <a:schemeClr val="dk1"/>
                </a:solidFill>
                <a:effectLst/>
                <a:latin typeface="Calibri"/>
                <a:ea typeface="Calibri"/>
                <a:cs typeface="Calibri"/>
                <a:sym typeface="Calibri"/>
              </a:rPr>
              <a:t>pca</a:t>
            </a:r>
            <a:r>
              <a:rPr lang="en-US" sz="1200" b="0" i="0" u="none" strike="noStrike" cap="none" dirty="0">
                <a:solidFill>
                  <a:schemeClr val="dk1"/>
                </a:solidFill>
                <a:effectLst/>
                <a:latin typeface="Calibri"/>
                <a:ea typeface="Calibri"/>
                <a:cs typeface="Calibri"/>
                <a:sym typeface="Calibri"/>
              </a:rPr>
              <a:t>, linear transformation technique, we could use more advanced techniques as auto correlation, a non linear transformation technique. Also, instead of using gradient boosting decision tree, we could use recurrent neural network to improve our estimate of electricity consumption of entire district.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We could also make improvement in reward function.</a:t>
            </a:r>
          </a:p>
          <a:p>
            <a:r>
              <a:rPr lang="en-US" sz="1200" b="0" i="0" u="none" strike="noStrike" cap="none" dirty="0">
                <a:solidFill>
                  <a:schemeClr val="dk1"/>
                </a:solidFill>
                <a:effectLst/>
                <a:latin typeface="Calibri"/>
                <a:ea typeface="Calibri"/>
                <a:cs typeface="Calibri"/>
                <a:sym typeface="Calibri"/>
              </a:rPr>
              <a:t>Instead of just considering total consumption we could use moving variance as a measurement of whether the demand curve flatten or not.</a:t>
            </a:r>
          </a:p>
          <a:p>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Lastly our next possible step is to incorporate a price function into the simulator.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Our hope one of them would help us to improve the model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 also see some of the improvement that could be made in the reward function. We are planning to incorporate a volatility measurement into a reward function. From looking at some of the research paper from finance, they used moving variance to measure the volatility of a stock, which we could use for demand curve to punish if the demand curve is not flattened.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Lastly our next possible step is to incorporate a price function into the simulator. However, since we don’t have the domain knowledge it would be hard for us to know how price works in energy market.</a:t>
            </a:r>
          </a:p>
          <a:p>
            <a:pPr marL="0" lvl="0" indent="0" algn="l" rtl="0">
              <a:spcBef>
                <a:spcPts val="0"/>
              </a:spcBef>
              <a:spcAft>
                <a:spcPts val="0"/>
              </a:spcAft>
              <a:buNone/>
            </a:pPr>
            <a:endParaRPr dirty="0"/>
          </a:p>
        </p:txBody>
      </p:sp>
      <p:sp>
        <p:nvSpPr>
          <p:cNvPr id="190" name="Google Shape;190;ga8f2e9a5d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8f2e9a5d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a8f2e9a5d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8f2e9a5d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a8f2e9a5d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To manage each building's cooling and heating storage with reinforcement learning approach, we first should define, states, possible actions, rewards for each time step, and objectives. About states, states are determined by the current amount of cold and hot storage, weather conditions, electricity generation, and consumption.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Regarding possible action for each building, agents can adjust how much cool and hot water stocks for future cooling and heating.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 higher reward is given when hot and chilled water storages are used to reduce electricity consumption during higher demand periods.</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In the later slide, we explain more about some types of rewards.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goal is to incur the smallest cost in terms of all buildings' total energy consumption.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Using the simple example in the right figure, we show an overview of how the agent determines action. </a:t>
            </a:r>
            <a:r>
              <a:rPr lang="en-US" sz="1050">
                <a:solidFill>
                  <a:srgbClr val="3C4043"/>
                </a:solidFill>
                <a:highlight>
                  <a:srgbClr val="FFFFFF"/>
                </a:highlight>
                <a:latin typeface="Roboto"/>
                <a:ea typeface="Roboto"/>
                <a:cs typeface="Roboto"/>
                <a:sym typeface="Roboto"/>
              </a:rPr>
              <a:t>At any given time, the building has a certain amount of cold water and hot water stored. That's his state. The building can then change his state, for example, by increasing the amount of cold water, as we see here. This will be a good thing if temperature rises and the cost of electricity increases, because he will be able to use this cold water to cool it down. This will be a bad thing if temperature falls or electricity becomes cheap.</a:t>
            </a:r>
            <a:endParaRPr/>
          </a:p>
        </p:txBody>
      </p:sp>
      <p:sp>
        <p:nvSpPr>
          <p:cNvPr id="148" name="Google Shape;1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So, if we know the future return of taking each action on each state, we can get an optimal policy.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However, unlike the simple example, in the actual problem, states are determined by continuous variables. And, the number of variables is not a few, about 30, as I introduced in the previous slide.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Therefore, we need to consider the infinite state. One possible approach is to use a deep network to calculate the future return, Q value,  for each action on each state.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First,  we calculate the meaningful features that represent the state well from 30 variables. This is the encoding process.  And, then we collect the pairs of state features and action in the training process. Using these samples, we train the deep network whose inputs are states feature and action and output is Q value. Using the network, we can interpolate and calculate Q value even if state and action are ones we've never seen.</a:t>
            </a:r>
            <a:endParaRPr/>
          </a:p>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As our environment simulator, we use CityLearn. CityLearn is created based on OpenAI gym which is the most popular framework and simulator sets for reinforcement learning.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It's an open-source simulator and it helps to evaluate various reinforcement learning algorithms to manage energy gird because it includes models related to energy consumption and generation, such as Heatpump, PVs, and storages.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Also, it supports multiple-agent reinforcement learning. This means each agent manages each building and we can find an optimal policy locally for each building as well as globally in all buildings. CityLearn allows adding buildings according to arbitrary configuration files, so it also provides a scalable environment for reinforcement learning.</a:t>
            </a:r>
            <a:endParaRPr/>
          </a:p>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5"/>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5"/>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15"/>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2D58AC"/>
                </a:solidFill>
                <a:latin typeface="Gill Sans"/>
                <a:ea typeface="Gill Sans"/>
                <a:cs typeface="Gill Sans"/>
                <a:sym typeface="Gill Sans"/>
              </a:defRPr>
            </a:lvl1pPr>
            <a:lvl2pPr marL="0" lvl="1" indent="0" algn="r">
              <a:spcBef>
                <a:spcPts val="0"/>
              </a:spcBef>
              <a:buNone/>
              <a:defRPr sz="900" b="0" i="0" u="none" strike="noStrike" cap="none">
                <a:solidFill>
                  <a:srgbClr val="2D58AC"/>
                </a:solidFill>
                <a:latin typeface="Gill Sans"/>
                <a:ea typeface="Gill Sans"/>
                <a:cs typeface="Gill Sans"/>
                <a:sym typeface="Gill Sans"/>
              </a:defRPr>
            </a:lvl2pPr>
            <a:lvl3pPr marL="0" lvl="2" indent="0" algn="r">
              <a:spcBef>
                <a:spcPts val="0"/>
              </a:spcBef>
              <a:buNone/>
              <a:defRPr sz="900" b="0" i="0" u="none" strike="noStrike" cap="none">
                <a:solidFill>
                  <a:srgbClr val="2D58AC"/>
                </a:solidFill>
                <a:latin typeface="Gill Sans"/>
                <a:ea typeface="Gill Sans"/>
                <a:cs typeface="Gill Sans"/>
                <a:sym typeface="Gill Sans"/>
              </a:defRPr>
            </a:lvl3pPr>
            <a:lvl4pPr marL="0" lvl="3" indent="0" algn="r">
              <a:spcBef>
                <a:spcPts val="0"/>
              </a:spcBef>
              <a:buNone/>
              <a:defRPr sz="900" b="0" i="0" u="none" strike="noStrike" cap="none">
                <a:solidFill>
                  <a:srgbClr val="2D58AC"/>
                </a:solidFill>
                <a:latin typeface="Gill Sans"/>
                <a:ea typeface="Gill Sans"/>
                <a:cs typeface="Gill Sans"/>
                <a:sym typeface="Gill Sans"/>
              </a:defRPr>
            </a:lvl4pPr>
            <a:lvl5pPr marL="0" lvl="4" indent="0" algn="r">
              <a:spcBef>
                <a:spcPts val="0"/>
              </a:spcBef>
              <a:buNone/>
              <a:defRPr sz="900" b="0" i="0" u="none" strike="noStrike" cap="none">
                <a:solidFill>
                  <a:srgbClr val="2D58AC"/>
                </a:solidFill>
                <a:latin typeface="Gill Sans"/>
                <a:ea typeface="Gill Sans"/>
                <a:cs typeface="Gill Sans"/>
                <a:sym typeface="Gill Sans"/>
              </a:defRPr>
            </a:lvl5pPr>
            <a:lvl6pPr marL="0" lvl="5" indent="0" algn="r">
              <a:spcBef>
                <a:spcPts val="0"/>
              </a:spcBef>
              <a:buNone/>
              <a:defRPr sz="900" b="0" i="0" u="none" strike="noStrike" cap="none">
                <a:solidFill>
                  <a:srgbClr val="2D58AC"/>
                </a:solidFill>
                <a:latin typeface="Gill Sans"/>
                <a:ea typeface="Gill Sans"/>
                <a:cs typeface="Gill Sans"/>
                <a:sym typeface="Gill Sans"/>
              </a:defRPr>
            </a:lvl6pPr>
            <a:lvl7pPr marL="0" lvl="6" indent="0" algn="r">
              <a:spcBef>
                <a:spcPts val="0"/>
              </a:spcBef>
              <a:buNone/>
              <a:defRPr sz="900" b="0" i="0" u="none" strike="noStrike" cap="none">
                <a:solidFill>
                  <a:srgbClr val="2D58AC"/>
                </a:solidFill>
                <a:latin typeface="Gill Sans"/>
                <a:ea typeface="Gill Sans"/>
                <a:cs typeface="Gill Sans"/>
                <a:sym typeface="Gill Sans"/>
              </a:defRPr>
            </a:lvl7pPr>
            <a:lvl8pPr marL="0" lvl="7" indent="0" algn="r">
              <a:spcBef>
                <a:spcPts val="0"/>
              </a:spcBef>
              <a:buNone/>
              <a:defRPr sz="900" b="0" i="0" u="none" strike="noStrike" cap="none">
                <a:solidFill>
                  <a:srgbClr val="2D58AC"/>
                </a:solidFill>
                <a:latin typeface="Gill Sans"/>
                <a:ea typeface="Gill Sans"/>
                <a:cs typeface="Gill Sans"/>
                <a:sym typeface="Gill Sans"/>
              </a:defRPr>
            </a:lvl8pPr>
            <a:lvl9pPr marL="0" lvl="8" indent="0" algn="r">
              <a:spcBef>
                <a:spcPts val="0"/>
              </a:spcBef>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4"/>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2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5"/>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5"/>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5"/>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25"/>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5"/>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5"/>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6"/>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9" name="Google Shape;29;p1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7"/>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7"/>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6" name="Google Shape;36;p1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8"/>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18"/>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1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9"/>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19"/>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19"/>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3" name="Google Shape;53;p19"/>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4" name="Google Shape;54;p1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20"/>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0"/>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22"/>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2"/>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22"/>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2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3"/>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a:spLocks noGrp="1"/>
          </p:cNvSpPr>
          <p:nvPr>
            <p:ph type="pic" idx="2"/>
          </p:nvPr>
        </p:nvSpPr>
        <p:spPr>
          <a:xfrm>
            <a:off x="447817" y="599725"/>
            <a:ext cx="11290859"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78" name="Google Shape;78;p23"/>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4"/>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4"/>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4"/>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4"/>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5.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epa.gov/greeningepa/water-conservation-ep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02" name="Google Shape;102;p1"/>
          <p:cNvPicPr preferRelativeResize="0"/>
          <p:nvPr/>
        </p:nvPicPr>
        <p:blipFill rotWithShape="1">
          <a:blip r:embed="rId3">
            <a:alphaModFix/>
          </a:blip>
          <a:srcRect l="18104" b="1"/>
          <a:stretch/>
        </p:blipFill>
        <p:spPr>
          <a:xfrm>
            <a:off x="446534" y="723899"/>
            <a:ext cx="7498616" cy="5676901"/>
          </a:xfrm>
          <a:prstGeom prst="rect">
            <a:avLst/>
          </a:prstGeom>
          <a:noFill/>
          <a:ln>
            <a:noFill/>
          </a:ln>
        </p:spPr>
      </p:pic>
      <p:sp>
        <p:nvSpPr>
          <p:cNvPr id="103" name="Google Shape;103;p1"/>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txBox="1">
            <a:spLocks noGrp="1"/>
          </p:cNvSpPr>
          <p:nvPr>
            <p:ph type="ctrTitle"/>
          </p:nvPr>
        </p:nvSpPr>
        <p:spPr>
          <a:xfrm>
            <a:off x="8296275" y="1419225"/>
            <a:ext cx="3081576" cy="208586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Gill Sans"/>
              <a:buNone/>
            </a:pPr>
            <a:r>
              <a:rPr lang="en-US">
                <a:solidFill>
                  <a:srgbClr val="FFFFFF"/>
                </a:solidFill>
              </a:rPr>
              <a:t>POWER GRID PROJECT</a:t>
            </a:r>
            <a:endParaRPr/>
          </a:p>
        </p:txBody>
      </p:sp>
      <p:sp>
        <p:nvSpPr>
          <p:cNvPr id="105" name="Google Shape;105;p1"/>
          <p:cNvSpPr txBox="1">
            <a:spLocks noGrp="1"/>
          </p:cNvSpPr>
          <p:nvPr>
            <p:ph type="subTitle" idx="1"/>
          </p:nvPr>
        </p:nvSpPr>
        <p:spPr>
          <a:xfrm>
            <a:off x="8296275" y="3505095"/>
            <a:ext cx="3081576" cy="173365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a:solidFill>
                  <a:schemeClr val="lt2"/>
                </a:solidFill>
              </a:rPr>
              <a:t>FELIPE BUCHBINDER, YOUNG KIM AND SHOTA TAKESHIMA</a:t>
            </a:r>
            <a:endParaRPr/>
          </a:p>
        </p:txBody>
      </p:sp>
      <p:grpSp>
        <p:nvGrpSpPr>
          <p:cNvPr id="106" name="Google Shape;106;p1"/>
          <p:cNvGrpSpPr/>
          <p:nvPr/>
        </p:nvGrpSpPr>
        <p:grpSpPr>
          <a:xfrm>
            <a:off x="446534" y="453643"/>
            <a:ext cx="11298933" cy="98554"/>
            <a:chOff x="446534" y="453643"/>
            <a:chExt cx="11298933" cy="98554"/>
          </a:xfrm>
        </p:grpSpPr>
        <p:sp>
          <p:nvSpPr>
            <p:cNvPr id="107" name="Google Shape;107;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lt1"/>
              </a:buClr>
              <a:buSzPts val="2800"/>
              <a:buFont typeface="Gill Sans"/>
              <a:buNone/>
            </a:pPr>
            <a:r>
              <a:rPr lang="en-US"/>
              <a:t>MARLISA: Multi-Agent Reinforcement Learning with Iterative Sequential Action Selection for Load Shaping of Grid-Interactive Connected Buildings</a:t>
            </a:r>
            <a:endParaRPr/>
          </a:p>
        </p:txBody>
      </p:sp>
      <p:pic>
        <p:nvPicPr>
          <p:cNvPr id="176" name="Google Shape;176;p9"/>
          <p:cNvPicPr preferRelativeResize="0"/>
          <p:nvPr/>
        </p:nvPicPr>
        <p:blipFill>
          <a:blip r:embed="rId5">
            <a:alphaModFix/>
          </a:blip>
          <a:stretch>
            <a:fillRect/>
          </a:stretch>
        </p:blipFill>
        <p:spPr>
          <a:xfrm>
            <a:off x="7038800" y="2180488"/>
            <a:ext cx="4572000" cy="2005013"/>
          </a:xfrm>
          <a:prstGeom prst="rect">
            <a:avLst/>
          </a:prstGeom>
          <a:noFill/>
          <a:ln>
            <a:noFill/>
          </a:ln>
        </p:spPr>
      </p:pic>
      <p:pic>
        <p:nvPicPr>
          <p:cNvPr id="177" name="Google Shape;177;p9"/>
          <p:cNvPicPr preferRelativeResize="0"/>
          <p:nvPr/>
        </p:nvPicPr>
        <p:blipFill>
          <a:blip r:embed="rId6">
            <a:alphaModFix/>
          </a:blip>
          <a:stretch>
            <a:fillRect/>
          </a:stretch>
        </p:blipFill>
        <p:spPr>
          <a:xfrm>
            <a:off x="906686" y="1962250"/>
            <a:ext cx="4675517" cy="4114800"/>
          </a:xfrm>
          <a:prstGeom prst="rect">
            <a:avLst/>
          </a:prstGeom>
          <a:noFill/>
          <a:ln>
            <a:noFill/>
          </a:ln>
        </p:spPr>
      </p:pic>
      <p:pic>
        <p:nvPicPr>
          <p:cNvPr id="178" name="Google Shape;178;p9"/>
          <p:cNvPicPr preferRelativeResize="0"/>
          <p:nvPr/>
        </p:nvPicPr>
        <p:blipFill>
          <a:blip r:embed="rId7">
            <a:alphaModFix/>
          </a:blip>
          <a:stretch>
            <a:fillRect/>
          </a:stretch>
        </p:blipFill>
        <p:spPr>
          <a:xfrm>
            <a:off x="7135950" y="4313013"/>
            <a:ext cx="4377690" cy="1903095"/>
          </a:xfrm>
          <a:prstGeom prst="rect">
            <a:avLst/>
          </a:prstGeom>
          <a:noFill/>
          <a:ln>
            <a:noFill/>
          </a:ln>
        </p:spPr>
      </p:pic>
      <p:sp>
        <p:nvSpPr>
          <p:cNvPr id="179" name="Google Shape;179;p9"/>
          <p:cNvSpPr txBox="1"/>
          <p:nvPr/>
        </p:nvSpPr>
        <p:spPr>
          <a:xfrm>
            <a:off x="91455" y="6504950"/>
            <a:ext cx="118755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Gill Sans"/>
                <a:ea typeface="Gill Sans"/>
                <a:cs typeface="Gill Sans"/>
                <a:sym typeface="Gill Sans"/>
              </a:rPr>
              <a:t>Source: Vázquez-Canteli, José &amp; Henze, Gregor &amp; Nagy, Zoltán. (2020). MARLISA for Load Shaping of Grid-Interactive Connected Buildings. 10.1145/3408308.3427604. </a:t>
            </a:r>
            <a:endParaRPr/>
          </a:p>
        </p:txBody>
      </p:sp>
      <p:pic>
        <p:nvPicPr>
          <p:cNvPr id="5" name="Audio 4">
            <a:hlinkClick r:id="" action="ppaction://media"/>
            <a:extLst>
              <a:ext uri="{FF2B5EF4-FFF2-40B4-BE49-F238E27FC236}">
                <a16:creationId xmlns:a16="http://schemas.microsoft.com/office/drawing/2014/main" id="{ADACDBA7-F27C-694D-B4A5-F975DFC4CC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668"/>
    </mc:Choice>
    <mc:Fallback>
      <p:transition spd="slow" advTm="9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MULTIPLE AGENTS SIMULATIONS</a:t>
            </a:r>
            <a:endParaRPr/>
          </a:p>
        </p:txBody>
      </p:sp>
      <p:sp>
        <p:nvSpPr>
          <p:cNvPr id="185" name="Google Shape;185;p10"/>
          <p:cNvSpPr txBox="1">
            <a:spLocks noGrp="1"/>
          </p:cNvSpPr>
          <p:nvPr>
            <p:ph type="body" idx="1"/>
          </p:nvPr>
        </p:nvSpPr>
        <p:spPr>
          <a:xfrm>
            <a:off x="6055903" y="2219150"/>
            <a:ext cx="5554800" cy="3639600"/>
          </a:xfrm>
          <a:prstGeom prst="rect">
            <a:avLst/>
          </a:prstGeom>
          <a:noFill/>
          <a:ln>
            <a:noFill/>
          </a:ln>
        </p:spPr>
        <p:txBody>
          <a:bodyPr spcFirstLastPara="1" wrap="square" lIns="91425" tIns="45700" rIns="91425" bIns="45700" anchor="ctr" anchorCtr="0">
            <a:normAutofit/>
          </a:bodyPr>
          <a:lstStyle/>
          <a:p>
            <a:pPr marL="457200" lvl="0" indent="-333756" algn="l" rtl="0">
              <a:spcBef>
                <a:spcPts val="0"/>
              </a:spcBef>
              <a:spcAft>
                <a:spcPts val="0"/>
              </a:spcAft>
              <a:buSzPts val="1656"/>
              <a:buChar char="◼"/>
            </a:pPr>
            <a:r>
              <a:rPr lang="en-US"/>
              <a:t>ramping: sum(|e(t)-e(t-1)|), where e is the net non-negative electricity consumption every time-step.</a:t>
            </a:r>
            <a:endParaRPr/>
          </a:p>
          <a:p>
            <a:pPr marL="457200" lvl="0" indent="-333756" algn="l" rtl="0">
              <a:spcBef>
                <a:spcPts val="0"/>
              </a:spcBef>
              <a:spcAft>
                <a:spcPts val="0"/>
              </a:spcAft>
              <a:buSzPts val="1656"/>
              <a:buChar char="◼"/>
            </a:pPr>
            <a:r>
              <a:rPr lang="en-US"/>
              <a:t>1-load_factor: the load factor is the average net electricity load divided by the maximum electricity load.</a:t>
            </a:r>
            <a:endParaRPr/>
          </a:p>
          <a:p>
            <a:pPr marL="457200" lvl="0" indent="-333756" algn="l" rtl="0">
              <a:spcBef>
                <a:spcPts val="0"/>
              </a:spcBef>
              <a:spcAft>
                <a:spcPts val="0"/>
              </a:spcAft>
              <a:buSzPts val="1656"/>
              <a:buChar char="◼"/>
            </a:pPr>
            <a:r>
              <a:rPr lang="en-US"/>
              <a:t>average_daily_peak: average daily peak net demand.</a:t>
            </a:r>
            <a:endParaRPr/>
          </a:p>
          <a:p>
            <a:pPr marL="457200" lvl="0" indent="-333756" algn="l" rtl="0">
              <a:spcBef>
                <a:spcPts val="0"/>
              </a:spcBef>
              <a:spcAft>
                <a:spcPts val="0"/>
              </a:spcAft>
              <a:buSzPts val="1656"/>
              <a:buChar char="◼"/>
            </a:pPr>
            <a:r>
              <a:rPr lang="en-US"/>
              <a:t>peak_demand: maximum peak electricity demand</a:t>
            </a:r>
            <a:endParaRPr/>
          </a:p>
          <a:p>
            <a:pPr marL="457200" lvl="0" indent="-333756" algn="l" rtl="0">
              <a:spcBef>
                <a:spcPts val="0"/>
              </a:spcBef>
              <a:spcAft>
                <a:spcPts val="0"/>
              </a:spcAft>
              <a:buSzPts val="1656"/>
              <a:buChar char="◼"/>
            </a:pPr>
            <a:r>
              <a:rPr lang="en-US"/>
              <a:t>net_electricity_consumption: total amount of electricity consumed</a:t>
            </a:r>
            <a:endParaRPr/>
          </a:p>
        </p:txBody>
      </p:sp>
      <p:pic>
        <p:nvPicPr>
          <p:cNvPr id="186" name="Google Shape;186;p10"/>
          <p:cNvPicPr preferRelativeResize="0"/>
          <p:nvPr/>
        </p:nvPicPr>
        <p:blipFill>
          <a:blip r:embed="rId5">
            <a:alphaModFix/>
          </a:blip>
          <a:stretch>
            <a:fillRect/>
          </a:stretch>
        </p:blipFill>
        <p:spPr>
          <a:xfrm>
            <a:off x="581188" y="2133688"/>
            <a:ext cx="5343525" cy="3771900"/>
          </a:xfrm>
          <a:prstGeom prst="rect">
            <a:avLst/>
          </a:prstGeom>
          <a:noFill/>
          <a:ln>
            <a:noFill/>
          </a:ln>
        </p:spPr>
      </p:pic>
      <p:sp>
        <p:nvSpPr>
          <p:cNvPr id="187" name="Google Shape;187;p10"/>
          <p:cNvSpPr txBox="1">
            <a:spLocks noGrp="1"/>
          </p:cNvSpPr>
          <p:nvPr>
            <p:ph type="body" idx="1"/>
          </p:nvPr>
        </p:nvSpPr>
        <p:spPr>
          <a:xfrm>
            <a:off x="8234949" y="1871575"/>
            <a:ext cx="1196700" cy="655200"/>
          </a:xfrm>
          <a:prstGeom prst="rect">
            <a:avLst/>
          </a:prstGeom>
          <a:noFill/>
          <a:ln>
            <a:noFill/>
          </a:ln>
        </p:spPr>
        <p:txBody>
          <a:bodyPr spcFirstLastPara="1" wrap="square" lIns="91425" tIns="45700" rIns="91425" bIns="45700" anchor="ctr" anchorCtr="0">
            <a:noAutofit/>
          </a:bodyPr>
          <a:lstStyle/>
          <a:p>
            <a:pPr marL="306000" lvl="0" indent="-200844" algn="l" rtl="0">
              <a:spcBef>
                <a:spcPts val="0"/>
              </a:spcBef>
              <a:spcAft>
                <a:spcPts val="0"/>
              </a:spcAft>
              <a:buSzPts val="1656"/>
              <a:buNone/>
            </a:pPr>
            <a:r>
              <a:rPr lang="en-US" sz="2700"/>
              <a:t>Score</a:t>
            </a:r>
            <a:endParaRPr sz="2700"/>
          </a:p>
        </p:txBody>
      </p:sp>
      <p:pic>
        <p:nvPicPr>
          <p:cNvPr id="3" name="Audio 2">
            <a:hlinkClick r:id="" action="ppaction://media"/>
            <a:extLst>
              <a:ext uri="{FF2B5EF4-FFF2-40B4-BE49-F238E27FC236}">
                <a16:creationId xmlns:a16="http://schemas.microsoft.com/office/drawing/2014/main" id="{A842E849-B17D-8B46-A9B5-7078097685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281"/>
    </mc:Choice>
    <mc:Fallback>
      <p:transition spd="slow" advTm="5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a8f2e9a5de_0_2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US"/>
              <a:t>NEXT STEPS</a:t>
            </a:r>
            <a:endParaRPr/>
          </a:p>
        </p:txBody>
      </p:sp>
      <p:sp>
        <p:nvSpPr>
          <p:cNvPr id="193" name="Google Shape;193;ga8f2e9a5de_0_22"/>
          <p:cNvSpPr txBox="1">
            <a:spLocks noGrp="1"/>
          </p:cNvSpPr>
          <p:nvPr>
            <p:ph type="body" idx="1"/>
          </p:nvPr>
        </p:nvSpPr>
        <p:spPr>
          <a:xfrm>
            <a:off x="581197" y="2152325"/>
            <a:ext cx="6504000" cy="3706500"/>
          </a:xfrm>
          <a:prstGeom prst="rect">
            <a:avLst/>
          </a:prstGeom>
          <a:noFill/>
          <a:ln>
            <a:noFill/>
          </a:ln>
        </p:spPr>
        <p:txBody>
          <a:bodyPr spcFirstLastPara="1" wrap="square" lIns="91425" tIns="45700" rIns="91425" bIns="45700" anchor="ctr" anchorCtr="0">
            <a:noAutofit/>
          </a:bodyPr>
          <a:lstStyle/>
          <a:p>
            <a:pPr marL="457200" lvl="0" indent="-333756" algn="l" rtl="0">
              <a:spcBef>
                <a:spcPts val="0"/>
              </a:spcBef>
              <a:spcAft>
                <a:spcPts val="0"/>
              </a:spcAft>
              <a:buSzPts val="1656"/>
              <a:buChar char="◼"/>
            </a:pPr>
            <a:r>
              <a:rPr lang="en-US"/>
              <a:t>Try different techniques for encoder</a:t>
            </a:r>
            <a:endParaRPr/>
          </a:p>
          <a:p>
            <a:pPr marL="457200" lvl="0" indent="-333756" algn="l" rtl="0">
              <a:spcBef>
                <a:spcPts val="0"/>
              </a:spcBef>
              <a:spcAft>
                <a:spcPts val="0"/>
              </a:spcAft>
              <a:buSzPts val="1656"/>
              <a:buChar char="◼"/>
            </a:pPr>
            <a:r>
              <a:rPr lang="en-US"/>
              <a:t>Try different techniques other than Gradient Boosting Decision Tree</a:t>
            </a:r>
            <a:endParaRPr/>
          </a:p>
          <a:p>
            <a:pPr marL="457200" lvl="0" indent="-333756" algn="l" rtl="0">
              <a:spcBef>
                <a:spcPts val="0"/>
              </a:spcBef>
              <a:spcAft>
                <a:spcPts val="0"/>
              </a:spcAft>
              <a:buSzPts val="1656"/>
              <a:buChar char="◼"/>
            </a:pPr>
            <a:r>
              <a:rPr lang="en-US"/>
              <a:t>Incorporate volatility into reward function</a:t>
            </a:r>
            <a:endParaRPr/>
          </a:p>
          <a:p>
            <a:pPr marL="457200" lvl="0" indent="-333756" algn="l" rtl="0">
              <a:spcBef>
                <a:spcPts val="0"/>
              </a:spcBef>
              <a:spcAft>
                <a:spcPts val="0"/>
              </a:spcAft>
              <a:buSzPts val="1656"/>
              <a:buChar char="◼"/>
            </a:pPr>
            <a:r>
              <a:rPr lang="en-US"/>
              <a:t>Incorporate pricing function into the simulation (optional)</a:t>
            </a:r>
            <a:endParaRPr/>
          </a:p>
        </p:txBody>
      </p:sp>
      <p:pic>
        <p:nvPicPr>
          <p:cNvPr id="194" name="Google Shape;194;ga8f2e9a5de_0_22"/>
          <p:cNvPicPr preferRelativeResize="0"/>
          <p:nvPr/>
        </p:nvPicPr>
        <p:blipFill>
          <a:blip r:embed="rId5">
            <a:alphaModFix/>
          </a:blip>
          <a:stretch>
            <a:fillRect/>
          </a:stretch>
        </p:blipFill>
        <p:spPr>
          <a:xfrm>
            <a:off x="7176461" y="1962250"/>
            <a:ext cx="4675517" cy="4114800"/>
          </a:xfrm>
          <a:prstGeom prst="rect">
            <a:avLst/>
          </a:prstGeom>
          <a:noFill/>
          <a:ln>
            <a:noFill/>
          </a:ln>
        </p:spPr>
      </p:pic>
      <p:sp>
        <p:nvSpPr>
          <p:cNvPr id="195" name="Google Shape;195;ga8f2e9a5de_0_22"/>
          <p:cNvSpPr/>
          <p:nvPr/>
        </p:nvSpPr>
        <p:spPr>
          <a:xfrm>
            <a:off x="8128000" y="4371475"/>
            <a:ext cx="735300" cy="387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a8f2e9a5de_0_22"/>
          <p:cNvSpPr/>
          <p:nvPr/>
        </p:nvSpPr>
        <p:spPr>
          <a:xfrm>
            <a:off x="8039775" y="4844725"/>
            <a:ext cx="823500" cy="8367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1487C24E-EA45-BA4F-BC2C-9C559EBB16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293"/>
    </mc:Choice>
    <mc:Fallback>
      <p:transition spd="slow" advTm="46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13"/>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03" name="Google Shape;203;p13" descr="Digital Numbers"/>
          <p:cNvPicPr preferRelativeResize="0"/>
          <p:nvPr/>
        </p:nvPicPr>
        <p:blipFill rotWithShape="1">
          <a:blip r:embed="rId5">
            <a:alphaModFix/>
          </a:blip>
          <a:srcRect l="2189" r="9641" b="1"/>
          <a:stretch/>
        </p:blipFill>
        <p:spPr>
          <a:xfrm>
            <a:off x="446534" y="723899"/>
            <a:ext cx="7498616" cy="5676901"/>
          </a:xfrm>
          <a:prstGeom prst="rect">
            <a:avLst/>
          </a:prstGeom>
          <a:noFill/>
          <a:ln>
            <a:noFill/>
          </a:ln>
        </p:spPr>
      </p:pic>
      <p:sp>
        <p:nvSpPr>
          <p:cNvPr id="204" name="Google Shape;204;p13"/>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txBox="1">
            <a:spLocks noGrp="1"/>
          </p:cNvSpPr>
          <p:nvPr>
            <p:ph type="ctrTitle"/>
          </p:nvPr>
        </p:nvSpPr>
        <p:spPr>
          <a:xfrm>
            <a:off x="8296275" y="1419226"/>
            <a:ext cx="3081576" cy="17467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Gill Sans"/>
              <a:buNone/>
            </a:pPr>
            <a:r>
              <a:rPr lang="en-US">
                <a:solidFill>
                  <a:srgbClr val="FFFFFF"/>
                </a:solidFill>
              </a:rPr>
              <a:t>THANK YOU</a:t>
            </a:r>
            <a:endParaRPr/>
          </a:p>
        </p:txBody>
      </p:sp>
      <p:grpSp>
        <p:nvGrpSpPr>
          <p:cNvPr id="206" name="Google Shape;206;p13"/>
          <p:cNvGrpSpPr/>
          <p:nvPr/>
        </p:nvGrpSpPr>
        <p:grpSpPr>
          <a:xfrm>
            <a:off x="446534" y="453643"/>
            <a:ext cx="11298933" cy="98554"/>
            <a:chOff x="446534" y="453643"/>
            <a:chExt cx="11298933" cy="98554"/>
          </a:xfrm>
        </p:grpSpPr>
        <p:sp>
          <p:nvSpPr>
            <p:cNvPr id="207" name="Google Shape;207;p1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0605C4B4-DCC4-A849-A0EA-E01D7BC849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96"/>
    </mc:Choice>
    <mc:Fallback>
      <p:transition spd="slow" advTm="1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4"/>
          <p:cNvSpPr/>
          <p:nvPr/>
        </p:nvSpPr>
        <p:spPr>
          <a:xfrm>
            <a:off x="0" y="614406"/>
            <a:ext cx="12192000" cy="6243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5" name="Google Shape;115;p4"/>
          <p:cNvSpPr/>
          <p:nvPr/>
        </p:nvSpPr>
        <p:spPr>
          <a:xfrm>
            <a:off x="442377" y="614407"/>
            <a:ext cx="3707477" cy="56117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body" idx="1"/>
          </p:nvPr>
        </p:nvSpPr>
        <p:spPr>
          <a:xfrm>
            <a:off x="601255" y="782320"/>
            <a:ext cx="3409782" cy="52184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656"/>
              <a:buFont typeface="Arial"/>
              <a:buNone/>
            </a:pPr>
            <a:r>
              <a:rPr lang="en-US" b="1">
                <a:solidFill>
                  <a:srgbClr val="92D050"/>
                </a:solidFill>
              </a:rPr>
              <a:t>Smart building technologies </a:t>
            </a:r>
            <a:r>
              <a:rPr lang="en-US">
                <a:solidFill>
                  <a:schemeClr val="lt1"/>
                </a:solidFill>
              </a:rPr>
              <a:t>are a huge and growing market. Investments in water management technologies alone is expected to</a:t>
            </a:r>
            <a:endParaRPr>
              <a:solidFill>
                <a:schemeClr val="lt1"/>
              </a:solidFill>
            </a:endParaRPr>
          </a:p>
          <a:p>
            <a:pPr marL="0" lvl="0" indent="0" algn="l" rtl="0">
              <a:spcBef>
                <a:spcPts val="0"/>
              </a:spcBef>
              <a:spcAft>
                <a:spcPts val="0"/>
              </a:spcAft>
              <a:buSzPts val="1656"/>
              <a:buNone/>
            </a:pPr>
            <a:r>
              <a:rPr lang="en-US">
                <a:solidFill>
                  <a:schemeClr val="lt1"/>
                </a:solidFill>
              </a:rPr>
              <a:t>grow from </a:t>
            </a:r>
            <a:r>
              <a:rPr lang="en-US" sz="2400">
                <a:solidFill>
                  <a:srgbClr val="FFFF00"/>
                </a:solidFill>
              </a:rPr>
              <a:t>$2.0 billion in 2016</a:t>
            </a:r>
            <a:r>
              <a:rPr lang="en-US">
                <a:solidFill>
                  <a:schemeClr val="lt1"/>
                </a:solidFill>
              </a:rPr>
              <a:t> to   </a:t>
            </a:r>
            <a:r>
              <a:rPr lang="en-US" sz="2400">
                <a:solidFill>
                  <a:srgbClr val="FFFF00"/>
                </a:solidFill>
              </a:rPr>
              <a:t>$2.8 billion in 2025</a:t>
            </a:r>
            <a:endParaRPr/>
          </a:p>
        </p:txBody>
      </p:sp>
      <p:pic>
        <p:nvPicPr>
          <p:cNvPr id="117" name="Google Shape;117;p4"/>
          <p:cNvPicPr preferRelativeResize="0"/>
          <p:nvPr/>
        </p:nvPicPr>
        <p:blipFill rotWithShape="1">
          <a:blip r:embed="rId3">
            <a:alphaModFix/>
          </a:blip>
          <a:srcRect/>
          <a:stretch/>
        </p:blipFill>
        <p:spPr>
          <a:xfrm>
            <a:off x="4791522" y="1313900"/>
            <a:ext cx="6489819" cy="42508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PROBLEM SETTING</a:t>
            </a:r>
            <a:endParaRPr/>
          </a:p>
        </p:txBody>
      </p:sp>
      <p:sp>
        <p:nvSpPr>
          <p:cNvPr id="123" name="Google Shape;123;p5"/>
          <p:cNvSpPr txBox="1">
            <a:spLocks noGrp="1"/>
          </p:cNvSpPr>
          <p:nvPr>
            <p:ph type="body" idx="1"/>
          </p:nvPr>
        </p:nvSpPr>
        <p:spPr>
          <a:xfrm>
            <a:off x="581192" y="2180496"/>
            <a:ext cx="5839927"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Buildings need to heat up or cool down.</a:t>
            </a:r>
            <a:endParaRPr/>
          </a:p>
          <a:p>
            <a:pPr marL="306000" lvl="0" indent="-306000" algn="l" rtl="0">
              <a:spcBef>
                <a:spcPts val="960"/>
              </a:spcBef>
              <a:spcAft>
                <a:spcPts val="0"/>
              </a:spcAft>
              <a:buSzPts val="1656"/>
              <a:buChar char="◼"/>
            </a:pPr>
            <a:r>
              <a:rPr lang="en-US"/>
              <a:t>They do this by using hot or cold water.</a:t>
            </a:r>
            <a:endParaRPr/>
          </a:p>
          <a:p>
            <a:pPr marL="306000" lvl="0" indent="-306000" algn="l" rtl="0">
              <a:spcBef>
                <a:spcPts val="960"/>
              </a:spcBef>
              <a:spcAft>
                <a:spcPts val="0"/>
              </a:spcAft>
              <a:buSzPts val="1656"/>
              <a:buChar char="◼"/>
            </a:pPr>
            <a:r>
              <a:rPr lang="en-US"/>
              <a:t>It costs electricity to warm or cool water.</a:t>
            </a:r>
            <a:endParaRPr/>
          </a:p>
          <a:p>
            <a:pPr marL="306000" lvl="0" indent="-306000" algn="l" rtl="0">
              <a:spcBef>
                <a:spcPts val="960"/>
              </a:spcBef>
              <a:spcAft>
                <a:spcPts val="0"/>
              </a:spcAft>
              <a:buSzPts val="1656"/>
              <a:buChar char="◼"/>
            </a:pPr>
            <a:r>
              <a:rPr lang="en-US"/>
              <a:t>Future cost of electricity is affected by current demand and supply.</a:t>
            </a:r>
            <a:endParaRPr/>
          </a:p>
          <a:p>
            <a:pPr marL="306000" lvl="0" indent="-306000" algn="l" rtl="0">
              <a:spcBef>
                <a:spcPts val="960"/>
              </a:spcBef>
              <a:spcAft>
                <a:spcPts val="0"/>
              </a:spcAft>
              <a:buSzPts val="1656"/>
              <a:buChar char="◼"/>
            </a:pPr>
            <a:r>
              <a:rPr lang="en-US"/>
              <a:t>If the cost of electricity is low, buildings can heat/cool more water than they need immediately and store it for future use.</a:t>
            </a:r>
            <a:endParaRPr/>
          </a:p>
          <a:p>
            <a:pPr marL="306000" lvl="0" indent="-306000" algn="l" rtl="0">
              <a:spcBef>
                <a:spcPts val="960"/>
              </a:spcBef>
              <a:spcAft>
                <a:spcPts val="0"/>
              </a:spcAft>
              <a:buSzPts val="1656"/>
              <a:buChar char="◼"/>
            </a:pPr>
            <a:r>
              <a:rPr lang="en-US"/>
              <a:t>If the cost of electricity is high, buildings can use the hot/cold water they had previously stored.</a:t>
            </a:r>
            <a:endParaRPr/>
          </a:p>
        </p:txBody>
      </p:sp>
      <p:pic>
        <p:nvPicPr>
          <p:cNvPr id="124" name="Google Shape;124;p5"/>
          <p:cNvPicPr preferRelativeResize="0"/>
          <p:nvPr/>
        </p:nvPicPr>
        <p:blipFill rotWithShape="1">
          <a:blip r:embed="rId3">
            <a:alphaModFix/>
          </a:blip>
          <a:srcRect/>
          <a:stretch/>
        </p:blipFill>
        <p:spPr>
          <a:xfrm>
            <a:off x="6540698" y="1947172"/>
            <a:ext cx="5070109" cy="42798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solidFill>
                  <a:srgbClr val="FFFF00"/>
                </a:solidFill>
              </a:rPr>
              <a:t>HEATING AND COOLING </a:t>
            </a:r>
            <a:r>
              <a:rPr lang="en-US"/>
              <a:t>ACCOUNTS FOR 28% OF WATER CONSUMPTION IN OFFICE BUILDINGS</a:t>
            </a:r>
            <a:endParaRPr/>
          </a:p>
        </p:txBody>
      </p:sp>
      <p:pic>
        <p:nvPicPr>
          <p:cNvPr id="130" name="Google Shape;130;p2" descr="Pie chart showing typical end uses of water in an office building, including 37 percent for sanitary use, 28 percent for cooling and heating, 22 percent for irrigation, and 13 percent for the kitchen/dishwashing."/>
          <p:cNvPicPr preferRelativeResize="0">
            <a:picLocks noGrp="1"/>
          </p:cNvPicPr>
          <p:nvPr>
            <p:ph type="body" idx="1"/>
          </p:nvPr>
        </p:nvPicPr>
        <p:blipFill rotWithShape="1">
          <a:blip r:embed="rId3">
            <a:alphaModFix/>
          </a:blip>
          <a:srcRect/>
          <a:stretch/>
        </p:blipFill>
        <p:spPr>
          <a:xfrm>
            <a:off x="3536503" y="1990851"/>
            <a:ext cx="5118993" cy="4735069"/>
          </a:xfrm>
          <a:prstGeom prst="rect">
            <a:avLst/>
          </a:prstGeom>
          <a:noFill/>
          <a:ln>
            <a:noFill/>
          </a:ln>
        </p:spPr>
      </p:pic>
      <p:sp>
        <p:nvSpPr>
          <p:cNvPr id="131" name="Google Shape;131;p2"/>
          <p:cNvSpPr txBox="1"/>
          <p:nvPr/>
        </p:nvSpPr>
        <p:spPr>
          <a:xfrm>
            <a:off x="91440" y="6504950"/>
            <a:ext cx="805701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chemeClr val="dk1"/>
                </a:solidFill>
                <a:latin typeface="Gill Sans"/>
                <a:ea typeface="Gill Sans"/>
                <a:cs typeface="Gill Sans"/>
                <a:sym typeface="Gill Sans"/>
              </a:rPr>
              <a:t>Source: United States Environmental Protection Agency. </a:t>
            </a:r>
            <a:r>
              <a:rPr lang="en-US" sz="1100" b="0" i="0" u="sng" strike="noStrike" cap="none">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https://www.epa.gov/greeningepa/water-conservation-epa</a:t>
            </a:r>
            <a:r>
              <a:rPr lang="en-US" sz="1100" b="0" i="0" u="none" strike="noStrike" cap="none">
                <a:solidFill>
                  <a:schemeClr val="dk1"/>
                </a:solidFill>
                <a:latin typeface="Gill Sans"/>
                <a:ea typeface="Gill Sans"/>
                <a:cs typeface="Gill Sans"/>
                <a:sym typeface="Gill Sans"/>
              </a:rPr>
              <a:t>. Accessed: 11/02/2020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a8f2e9a5de_0_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REINFORCEMENT</a:t>
            </a:r>
            <a:r>
              <a:rPr lang="en-US"/>
              <a:t> LEARNING</a:t>
            </a:r>
            <a:endParaRPr/>
          </a:p>
        </p:txBody>
      </p:sp>
      <p:sp>
        <p:nvSpPr>
          <p:cNvPr id="137" name="Google Shape;137;ga8f2e9a5de_0_6"/>
          <p:cNvSpPr txBox="1">
            <a:spLocks noGrp="1"/>
          </p:cNvSpPr>
          <p:nvPr>
            <p:ph type="body" idx="1"/>
          </p:nvPr>
        </p:nvSpPr>
        <p:spPr>
          <a:xfrm>
            <a:off x="4629850" y="2057450"/>
            <a:ext cx="2932200" cy="4111500"/>
          </a:xfrm>
          <a:prstGeom prst="rect">
            <a:avLst/>
          </a:prstGeom>
          <a:noFill/>
          <a:ln>
            <a:noFill/>
          </a:ln>
        </p:spPr>
        <p:txBody>
          <a:bodyPr spcFirstLastPara="1" wrap="square" lIns="91425" tIns="45700" rIns="91425" bIns="45700" anchor="ctr" anchorCtr="0">
            <a:noAutofit/>
          </a:bodyPr>
          <a:lstStyle/>
          <a:p>
            <a:pPr marL="306000" lvl="0" indent="-306000" algn="l" rtl="0">
              <a:spcBef>
                <a:spcPts val="960"/>
              </a:spcBef>
              <a:spcAft>
                <a:spcPts val="0"/>
              </a:spcAft>
              <a:buSzPts val="1656"/>
              <a:buChar char="◼"/>
            </a:pPr>
            <a:r>
              <a:rPr lang="en-US"/>
              <a:t>Agent identifies current state. Takes action. Gets reward. Goes to new state.</a:t>
            </a:r>
            <a:endParaRPr/>
          </a:p>
          <a:p>
            <a:pPr marL="306000" lvl="0" indent="-306000" algn="l" rtl="0">
              <a:spcBef>
                <a:spcPts val="960"/>
              </a:spcBef>
              <a:spcAft>
                <a:spcPts val="0"/>
              </a:spcAft>
              <a:buSzPts val="1656"/>
              <a:buChar char="◼"/>
            </a:pPr>
            <a:r>
              <a:rPr lang="en-US"/>
              <a:t>Goal is to maximize (discounted) value of future rewards (</a:t>
            </a:r>
            <a:r>
              <a:rPr lang="en-US">
                <a:solidFill>
                  <a:srgbClr val="0000FF"/>
                </a:solidFill>
              </a:rPr>
              <a:t>optimal policy</a:t>
            </a:r>
            <a:r>
              <a:rPr lang="en-US"/>
              <a:t>).</a:t>
            </a:r>
            <a:endParaRPr/>
          </a:p>
          <a:p>
            <a:pPr marL="306000" lvl="0" indent="-306000" algn="l" rtl="0">
              <a:spcBef>
                <a:spcPts val="960"/>
              </a:spcBef>
              <a:spcAft>
                <a:spcPts val="0"/>
              </a:spcAft>
              <a:buSzPts val="1656"/>
              <a:buChar char="◼"/>
            </a:pPr>
            <a:r>
              <a:rPr lang="en-US"/>
              <a:t>No knowledge of possible states or transition probabilities required (</a:t>
            </a:r>
            <a:r>
              <a:rPr lang="en-US">
                <a:solidFill>
                  <a:srgbClr val="0000FF"/>
                </a:solidFill>
              </a:rPr>
              <a:t>model free</a:t>
            </a:r>
            <a:r>
              <a:rPr lang="en-US"/>
              <a:t>)</a:t>
            </a:r>
            <a:endParaRPr/>
          </a:p>
          <a:p>
            <a:pPr marL="306000" lvl="0" indent="-306000" algn="l" rtl="0">
              <a:spcBef>
                <a:spcPts val="960"/>
              </a:spcBef>
              <a:spcAft>
                <a:spcPts val="0"/>
              </a:spcAft>
              <a:buSzPts val="1656"/>
              <a:buChar char="◼"/>
            </a:pPr>
            <a:r>
              <a:rPr lang="en-US"/>
              <a:t>Why use RL?</a:t>
            </a:r>
            <a:endParaRPr/>
          </a:p>
        </p:txBody>
      </p:sp>
      <p:pic>
        <p:nvPicPr>
          <p:cNvPr id="138" name="Google Shape;138;ga8f2e9a5de_0_6"/>
          <p:cNvPicPr preferRelativeResize="0"/>
          <p:nvPr/>
        </p:nvPicPr>
        <p:blipFill>
          <a:blip r:embed="rId3">
            <a:alphaModFix/>
          </a:blip>
          <a:stretch>
            <a:fillRect/>
          </a:stretch>
        </p:blipFill>
        <p:spPr>
          <a:xfrm>
            <a:off x="412305" y="1934395"/>
            <a:ext cx="4048702" cy="3924400"/>
          </a:xfrm>
          <a:prstGeom prst="rect">
            <a:avLst/>
          </a:prstGeom>
          <a:noFill/>
          <a:ln>
            <a:noFill/>
          </a:ln>
        </p:spPr>
      </p:pic>
      <p:pic>
        <p:nvPicPr>
          <p:cNvPr id="139" name="Google Shape;139;ga8f2e9a5de_0_6"/>
          <p:cNvPicPr preferRelativeResize="0"/>
          <p:nvPr/>
        </p:nvPicPr>
        <p:blipFill>
          <a:blip r:embed="rId4">
            <a:alphaModFix/>
          </a:blip>
          <a:stretch>
            <a:fillRect/>
          </a:stretch>
        </p:blipFill>
        <p:spPr>
          <a:xfrm>
            <a:off x="7730896" y="2608081"/>
            <a:ext cx="4325154" cy="2577036"/>
          </a:xfrm>
          <a:prstGeom prst="rect">
            <a:avLst/>
          </a:prstGeom>
          <a:noFill/>
          <a:ln>
            <a:noFill/>
          </a:ln>
        </p:spPr>
      </p:pic>
      <p:pic>
        <p:nvPicPr>
          <p:cNvPr id="140" name="Google Shape;140;ga8f2e9a5de_0_6"/>
          <p:cNvPicPr preferRelativeResize="0"/>
          <p:nvPr/>
        </p:nvPicPr>
        <p:blipFill>
          <a:blip r:embed="rId5">
            <a:alphaModFix/>
          </a:blip>
          <a:stretch>
            <a:fillRect/>
          </a:stretch>
        </p:blipFill>
        <p:spPr>
          <a:xfrm>
            <a:off x="12328367" y="2826954"/>
            <a:ext cx="4325150" cy="24362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45" name="Google Shape;145;ga8f2e9a5de_0_15"/>
          <p:cNvSpPr txBox="1">
            <a:spLocks noGrp="1"/>
          </p:cNvSpPr>
          <p:nvPr>
            <p:ph type="title"/>
          </p:nvPr>
        </p:nvSpPr>
        <p:spPr>
          <a:xfrm>
            <a:off x="452517" y="702156"/>
            <a:ext cx="11029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US"/>
              <a:t>REINFORCEMENT LEARNING METHODS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PROBLEM STATEMENT </a:t>
            </a:r>
            <a:endParaRPr/>
          </a:p>
          <a:p>
            <a:pPr marL="0" lvl="0" indent="0" algn="l" rtl="0">
              <a:spcBef>
                <a:spcPts val="0"/>
              </a:spcBef>
              <a:spcAft>
                <a:spcPts val="0"/>
              </a:spcAft>
              <a:buClr>
                <a:schemeClr val="lt1"/>
              </a:buClr>
              <a:buSzPts val="2800"/>
              <a:buFont typeface="Gill Sans"/>
              <a:buNone/>
            </a:pPr>
            <a:r>
              <a:rPr lang="en-US"/>
              <a:t>AS A </a:t>
            </a:r>
            <a:r>
              <a:rPr lang="en-US">
                <a:solidFill>
                  <a:srgbClr val="FFFF00"/>
                </a:solidFill>
              </a:rPr>
              <a:t>REINFORCEMENT LEARNING </a:t>
            </a:r>
            <a:r>
              <a:rPr lang="en-US"/>
              <a:t>PROBLEM</a:t>
            </a:r>
            <a:endParaRPr/>
          </a:p>
        </p:txBody>
      </p:sp>
      <p:sp>
        <p:nvSpPr>
          <p:cNvPr id="151" name="Google Shape;151;p6"/>
          <p:cNvSpPr txBox="1">
            <a:spLocks noGrp="1"/>
          </p:cNvSpPr>
          <p:nvPr>
            <p:ph type="body" idx="1"/>
          </p:nvPr>
        </p:nvSpPr>
        <p:spPr>
          <a:xfrm>
            <a:off x="581192" y="2180496"/>
            <a:ext cx="6246328"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solidFill>
                  <a:srgbClr val="0070C0"/>
                </a:solidFill>
              </a:rPr>
              <a:t>States</a:t>
            </a:r>
            <a:r>
              <a:rPr lang="en-US"/>
              <a:t>: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Amount of cold and hot water stored</a:t>
            </a:r>
            <a:endParaRPr/>
          </a:p>
          <a:p>
            <a:pPr marL="306000" lvl="0" indent="-306000" algn="l" rtl="0">
              <a:spcBef>
                <a:spcPts val="960"/>
              </a:spcBef>
              <a:spcAft>
                <a:spcPts val="0"/>
              </a:spcAft>
              <a:buSzPts val="1656"/>
              <a:buChar char="◼"/>
            </a:pPr>
            <a:r>
              <a:rPr lang="en-US">
                <a:solidFill>
                  <a:srgbClr val="0070C0"/>
                </a:solidFill>
              </a:rPr>
              <a:t>Actions</a:t>
            </a:r>
            <a:r>
              <a:rPr lang="en-US"/>
              <a:t>: Increase / Lower stocks of cold / hot water</a:t>
            </a:r>
            <a:endParaRPr/>
          </a:p>
          <a:p>
            <a:pPr marL="306000" lvl="0" indent="-306000" algn="l" rtl="0">
              <a:spcBef>
                <a:spcPts val="960"/>
              </a:spcBef>
              <a:spcAft>
                <a:spcPts val="0"/>
              </a:spcAft>
              <a:buSzPts val="1656"/>
              <a:buChar char="◼"/>
            </a:pPr>
            <a:r>
              <a:rPr lang="en-US">
                <a:solidFill>
                  <a:srgbClr val="0070C0"/>
                </a:solidFill>
              </a:rPr>
              <a:t>Reward</a:t>
            </a:r>
            <a:r>
              <a:rPr lang="en-US"/>
              <a:t> in terms of (negative) cost used to cool / heat building</a:t>
            </a:r>
            <a:endParaRPr/>
          </a:p>
          <a:p>
            <a:pPr marL="306000" lvl="0" indent="-306000" algn="l" rtl="0">
              <a:spcBef>
                <a:spcPts val="960"/>
              </a:spcBef>
              <a:spcAft>
                <a:spcPts val="0"/>
              </a:spcAft>
              <a:buSzPts val="1656"/>
              <a:buChar char="◼"/>
            </a:pPr>
            <a:r>
              <a:rPr lang="en-US">
                <a:solidFill>
                  <a:srgbClr val="0070C0"/>
                </a:solidFill>
              </a:rPr>
              <a:t>Goal:</a:t>
            </a:r>
            <a:r>
              <a:rPr lang="en-US"/>
              <a:t> Find how much hot / cold water to use / store at each time in order to incur in the smallest cost (optimal policy)</a:t>
            </a:r>
            <a:endParaRPr/>
          </a:p>
        </p:txBody>
      </p:sp>
      <p:pic>
        <p:nvPicPr>
          <p:cNvPr id="152" name="Google Shape;152;p6"/>
          <p:cNvPicPr preferRelativeResize="0"/>
          <p:nvPr/>
        </p:nvPicPr>
        <p:blipFill rotWithShape="1">
          <a:blip r:embed="rId3">
            <a:alphaModFix/>
          </a:blip>
          <a:srcRect/>
          <a:stretch/>
        </p:blipFill>
        <p:spPr>
          <a:xfrm>
            <a:off x="7015480" y="2140188"/>
            <a:ext cx="4348480" cy="4348480"/>
          </a:xfrm>
          <a:prstGeom prst="rect">
            <a:avLst/>
          </a:prstGeom>
          <a:noFill/>
          <a:ln>
            <a:noFill/>
          </a:ln>
        </p:spPr>
      </p:pic>
      <p:sp>
        <p:nvSpPr>
          <p:cNvPr id="153" name="Google Shape;153;p6"/>
          <p:cNvSpPr txBox="1"/>
          <p:nvPr/>
        </p:nvSpPr>
        <p:spPr>
          <a:xfrm>
            <a:off x="7101840" y="6376908"/>
            <a:ext cx="41757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Amount of cold water stored</a:t>
            </a:r>
            <a:endParaRPr/>
          </a:p>
        </p:txBody>
      </p:sp>
      <p:sp>
        <p:nvSpPr>
          <p:cNvPr id="154" name="Google Shape;154;p6"/>
          <p:cNvSpPr txBox="1"/>
          <p:nvPr/>
        </p:nvSpPr>
        <p:spPr>
          <a:xfrm rot="-5400000">
            <a:off x="4866640" y="4117816"/>
            <a:ext cx="41757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Amount of hot water stored</a:t>
            </a:r>
            <a:endParaRPr/>
          </a:p>
        </p:txBody>
      </p:sp>
      <p:sp>
        <p:nvSpPr>
          <p:cNvPr id="155" name="Google Shape;155;p6"/>
          <p:cNvSpPr/>
          <p:nvPr/>
        </p:nvSpPr>
        <p:spPr>
          <a:xfrm>
            <a:off x="9103360" y="3469640"/>
            <a:ext cx="254000" cy="254000"/>
          </a:xfrm>
          <a:prstGeom prst="ellipse">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6" name="Google Shape;156;p6"/>
          <p:cNvSpPr/>
          <p:nvPr/>
        </p:nvSpPr>
        <p:spPr>
          <a:xfrm>
            <a:off x="8515866" y="3513435"/>
            <a:ext cx="386080" cy="177800"/>
          </a:xfrm>
          <a:prstGeom prst="rightArrow">
            <a:avLst>
              <a:gd name="adj1" fmla="val 50000"/>
              <a:gd name="adj2" fmla="val 50000"/>
            </a:avLst>
          </a:prstGeom>
          <a:solidFill>
            <a:srgbClr val="FFC000"/>
          </a:solidFill>
          <a:ln w="222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Gill Sans"/>
              <a:ea typeface="Gill Sans"/>
              <a:cs typeface="Gill Sans"/>
              <a:sym typeface="Gill Sans"/>
            </a:endParaRPr>
          </a:p>
        </p:txBody>
      </p:sp>
      <p:sp>
        <p:nvSpPr>
          <p:cNvPr id="157" name="Google Shape;157;p6"/>
          <p:cNvSpPr/>
          <p:nvPr/>
        </p:nvSpPr>
        <p:spPr>
          <a:xfrm>
            <a:off x="8073906" y="3467715"/>
            <a:ext cx="254000" cy="254000"/>
          </a:xfrm>
          <a:prstGeom prst="ellipse">
            <a:avLst/>
          </a:prstGeom>
          <a:noFill/>
          <a:ln w="22225" cap="rnd" cmpd="sng">
            <a:solidFill>
              <a:srgbClr val="122446"/>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PROBLEM STATEMENT </a:t>
            </a:r>
            <a:endParaRPr/>
          </a:p>
          <a:p>
            <a:pPr marL="0" lvl="0" indent="0" algn="l" rtl="0">
              <a:spcBef>
                <a:spcPts val="0"/>
              </a:spcBef>
              <a:spcAft>
                <a:spcPts val="0"/>
              </a:spcAft>
              <a:buClr>
                <a:schemeClr val="lt1"/>
              </a:buClr>
              <a:buSzPts val="2800"/>
              <a:buFont typeface="Gill Sans"/>
              <a:buNone/>
            </a:pPr>
            <a:r>
              <a:rPr lang="en-US"/>
              <a:t>AS A </a:t>
            </a:r>
            <a:r>
              <a:rPr lang="en-US">
                <a:solidFill>
                  <a:srgbClr val="FFFF00"/>
                </a:solidFill>
              </a:rPr>
              <a:t>DEEP</a:t>
            </a:r>
            <a:r>
              <a:rPr lang="en-US"/>
              <a:t> REINFORCEMENT LEARNING PROBLEM</a:t>
            </a:r>
            <a:endParaRPr/>
          </a:p>
        </p:txBody>
      </p:sp>
      <p:sp>
        <p:nvSpPr>
          <p:cNvPr id="163" name="Google Shape;163;p7"/>
          <p:cNvSpPr txBox="1">
            <a:spLocks noGrp="1"/>
          </p:cNvSpPr>
          <p:nvPr>
            <p:ph type="body" idx="1"/>
          </p:nvPr>
        </p:nvSpPr>
        <p:spPr>
          <a:xfrm>
            <a:off x="581192" y="2180496"/>
            <a:ext cx="11029615" cy="3678303"/>
          </a:xfrm>
          <a:prstGeom prst="rect">
            <a:avLst/>
          </a:prstGeom>
          <a:blipFill rotWithShape="1">
            <a:blip r:embed="rId3">
              <a:alphaModFix/>
            </a:blip>
            <a:stretch>
              <a:fillRect l="-219" r="-716"/>
            </a:stretch>
          </a:blipFill>
          <a:ln>
            <a:noFill/>
          </a:ln>
        </p:spPr>
        <p:txBody>
          <a:bodyPr spcFirstLastPara="1" wrap="square" lIns="91425" tIns="45700" rIns="91425" bIns="45700" anchor="ctr" anchorCtr="0">
            <a:normAutofit/>
          </a:bodyPr>
          <a:lstStyle/>
          <a:p>
            <a:pPr marL="306000" lvl="0" indent="0" algn="l" rtl="0">
              <a:spcBef>
                <a:spcPts val="0"/>
              </a:spcBef>
              <a:spcAft>
                <a:spcPts val="0"/>
              </a:spcAft>
              <a:buNone/>
            </a:pP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SIMULATOR ENVIRONMENT</a:t>
            </a:r>
            <a:endParaRPr/>
          </a:p>
        </p:txBody>
      </p:sp>
      <p:sp>
        <p:nvSpPr>
          <p:cNvPr id="169" name="Google Shape;169;p8"/>
          <p:cNvSpPr txBox="1">
            <a:spLocks noGrp="1"/>
          </p:cNvSpPr>
          <p:nvPr>
            <p:ph type="body" idx="1"/>
          </p:nvPr>
        </p:nvSpPr>
        <p:spPr>
          <a:xfrm>
            <a:off x="581192" y="2180496"/>
            <a:ext cx="5839927"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City Learn</a:t>
            </a:r>
            <a:endParaRPr/>
          </a:p>
          <a:p>
            <a:pPr marL="630000" lvl="1" indent="-306000" algn="l" rtl="0">
              <a:spcBef>
                <a:spcPts val="920"/>
              </a:spcBef>
              <a:spcAft>
                <a:spcPts val="0"/>
              </a:spcAft>
              <a:buSzPts val="1472"/>
              <a:buChar char="◼"/>
            </a:pPr>
            <a:r>
              <a:rPr lang="en-US">
                <a:solidFill>
                  <a:srgbClr val="24292E"/>
                </a:solidFill>
                <a:latin typeface="Arial"/>
                <a:ea typeface="Arial"/>
                <a:cs typeface="Arial"/>
                <a:sym typeface="Arial"/>
              </a:rPr>
              <a:t>“</a:t>
            </a:r>
            <a:r>
              <a:rPr lang="en-US" b="0" i="0">
                <a:solidFill>
                  <a:srgbClr val="24292E"/>
                </a:solidFill>
                <a:latin typeface="Arial"/>
                <a:ea typeface="Arial"/>
                <a:cs typeface="Arial"/>
                <a:sym typeface="Arial"/>
              </a:rPr>
              <a:t>an open source OpenAI Gym environment for the implementation of Multi-Agent Reinforcement Learning (RL)”</a:t>
            </a:r>
            <a:endParaRPr/>
          </a:p>
          <a:p>
            <a:pPr marL="630000" lvl="1" indent="-306000" algn="l" rtl="0">
              <a:spcBef>
                <a:spcPts val="920"/>
              </a:spcBef>
              <a:spcAft>
                <a:spcPts val="0"/>
              </a:spcAft>
              <a:buSzPts val="1472"/>
              <a:buChar char="◼"/>
            </a:pPr>
            <a:r>
              <a:rPr lang="en-US" b="0" i="0">
                <a:solidFill>
                  <a:srgbClr val="24292E"/>
                </a:solidFill>
                <a:latin typeface="Arial"/>
                <a:ea typeface="Arial"/>
                <a:cs typeface="Arial"/>
                <a:sym typeface="Arial"/>
              </a:rPr>
              <a:t>“Its objective is to facilitate and standardize the evaluation of RL agents such that different algorithms can be easily compared with each other.”</a:t>
            </a:r>
            <a:endParaRPr>
              <a:solidFill>
                <a:srgbClr val="24292E"/>
              </a:solidFill>
              <a:latin typeface="Arial"/>
              <a:ea typeface="Arial"/>
              <a:cs typeface="Arial"/>
              <a:sym typeface="Arial"/>
            </a:endParaRPr>
          </a:p>
          <a:p>
            <a:pPr marL="306000" lvl="0" indent="-306000" algn="l" rtl="0">
              <a:spcBef>
                <a:spcPts val="960"/>
              </a:spcBef>
              <a:spcAft>
                <a:spcPts val="0"/>
              </a:spcAft>
              <a:buClr>
                <a:srgbClr val="24292E"/>
              </a:buClr>
              <a:buSzPts val="1656"/>
              <a:buFont typeface="Arial"/>
              <a:buChar char="◼"/>
            </a:pPr>
            <a:r>
              <a:rPr lang="en-US">
                <a:solidFill>
                  <a:srgbClr val="24292E"/>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Each agent manages each building (possibly exchanging information)</a:t>
            </a:r>
            <a:endParaRPr>
              <a:solidFill>
                <a:srgbClr val="24292E"/>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306000" lvl="0" indent="-306000" algn="l" rtl="0">
              <a:spcBef>
                <a:spcPts val="960"/>
              </a:spcBef>
              <a:spcAft>
                <a:spcPts val="0"/>
              </a:spcAft>
              <a:buClr>
                <a:srgbClr val="24292E"/>
              </a:buClr>
              <a:buSzPts val="1656"/>
              <a:buFont typeface="Arial"/>
              <a:buChar char="◼"/>
            </a:pPr>
            <a:r>
              <a:rPr lang="en-US">
                <a:solidFill>
                  <a:srgbClr val="24292E"/>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Optimize “glocally”</a:t>
            </a:r>
            <a:endParaRPr>
              <a:solidFill>
                <a:srgbClr val="24292E"/>
              </a:solidFill>
              <a:latin typeface="Arial"/>
              <a:ea typeface="Arial"/>
              <a:cs typeface="Arial"/>
              <a:sym typeface="Arial"/>
            </a:endParaRPr>
          </a:p>
          <a:p>
            <a:pPr marL="324000" lvl="1" indent="0" algn="l" rtl="0">
              <a:spcBef>
                <a:spcPts val="920"/>
              </a:spcBef>
              <a:spcAft>
                <a:spcPts val="0"/>
              </a:spcAft>
              <a:buSzPts val="1472"/>
              <a:buNone/>
            </a:pPr>
            <a:r>
              <a:rPr lang="en-US" b="0" i="0">
                <a:solidFill>
                  <a:srgbClr val="24292E"/>
                </a:solidFill>
                <a:latin typeface="Arial"/>
                <a:ea typeface="Arial"/>
                <a:cs typeface="Arial"/>
                <a:sym typeface="Arial"/>
              </a:rPr>
              <a:t> </a:t>
            </a:r>
            <a:endParaRPr/>
          </a:p>
        </p:txBody>
      </p:sp>
      <p:pic>
        <p:nvPicPr>
          <p:cNvPr id="170" name="Google Shape;170;p8"/>
          <p:cNvPicPr preferRelativeResize="0"/>
          <p:nvPr/>
        </p:nvPicPr>
        <p:blipFill rotWithShape="1">
          <a:blip r:embed="rId3">
            <a:alphaModFix/>
          </a:blip>
          <a:srcRect/>
          <a:stretch/>
        </p:blipFill>
        <p:spPr>
          <a:xfrm>
            <a:off x="6540698" y="1947172"/>
            <a:ext cx="5070109" cy="4279804"/>
          </a:xfrm>
          <a:prstGeom prst="rect">
            <a:avLst/>
          </a:prstGeom>
          <a:noFill/>
          <a:ln>
            <a:noFill/>
          </a:ln>
        </p:spPr>
      </p:pic>
    </p:spTree>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TotalTime>
  <Words>1838</Words>
  <Application>Microsoft Macintosh PowerPoint</Application>
  <PresentationFormat>Widescreen</PresentationFormat>
  <Paragraphs>108</Paragraphs>
  <Slides>13</Slides>
  <Notes>13</Notes>
  <HiddenSlides>1</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vt:lpstr>
      <vt:lpstr>Noto Sans Symbols</vt:lpstr>
      <vt:lpstr>Calibri</vt:lpstr>
      <vt:lpstr>Gill Sans</vt:lpstr>
      <vt:lpstr>Arial</vt:lpstr>
      <vt:lpstr>Dividend</vt:lpstr>
      <vt:lpstr>POWER GRID PROJECT</vt:lpstr>
      <vt:lpstr>PowerPoint Presentation</vt:lpstr>
      <vt:lpstr>PROBLEM SETTING</vt:lpstr>
      <vt:lpstr>HEATING AND COOLING ACCOUNTS FOR 28% OF WATER CONSUMPTION IN OFFICE BUILDINGS</vt:lpstr>
      <vt:lpstr>REINFORCEMENT LEARNING</vt:lpstr>
      <vt:lpstr>REINFORCEMENT LEARNING METHODS</vt:lpstr>
      <vt:lpstr>PROBLEM STATEMENT  AS A REINFORCEMENT LEARNING PROBLEM</vt:lpstr>
      <vt:lpstr>PROBLEM STATEMENT  AS A DEEP REINFORCEMENT LEARNING PROBLEM</vt:lpstr>
      <vt:lpstr>SIMULATOR ENVIRONMENT</vt:lpstr>
      <vt:lpstr>                                     MARLISA: Multi-Agent Reinforcement Learning with Iterative Sequential Action Selection for Load Shaping of Grid-Interactive Connected Buildings</vt:lpstr>
      <vt:lpstr>MULTIPLE AGENTS SIMULATIONS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GRID PROJECT</dc:title>
  <dc:creator>Felipe</dc:creator>
  <cp:lastModifiedBy>Young Kyung Kim</cp:lastModifiedBy>
  <cp:revision>6</cp:revision>
  <dcterms:created xsi:type="dcterms:W3CDTF">2020-11-02T18:15:33Z</dcterms:created>
  <dcterms:modified xsi:type="dcterms:W3CDTF">2020-11-12T06:48:48Z</dcterms:modified>
</cp:coreProperties>
</file>